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708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071205"/>
            <a:ext cx="7477601" cy="2499598"/>
          </a:xfrm>
          <a:prstGeom prst="rect">
            <a:avLst/>
          </a:prstGeom>
          <a:noFill/>
          <a:ln/>
        </p:spPr>
        <p:txBody>
          <a:bodyPr wrap="square" rtlCol="0" anchor="t"/>
          <a:lstStyle/>
          <a:p>
            <a:pPr marL="0" indent="0">
              <a:lnSpc>
                <a:spcPts val="6561"/>
              </a:lnSpc>
              <a:buNone/>
            </a:pPr>
            <a:r>
              <a:rPr lang="en-US" sz="5249" b="1" dirty="0">
                <a:solidFill>
                  <a:srgbClr val="FFFFFF"/>
                </a:solidFill>
                <a:latin typeface="Nunito" pitchFamily="34" charset="0"/>
                <a:ea typeface="Nunito" pitchFamily="34" charset="-122"/>
                <a:cs typeface="Nunito" pitchFamily="34" charset="-120"/>
              </a:rPr>
              <a:t>Code Encrypter - Keep Your Source Code Secure</a:t>
            </a:r>
            <a:endParaRPr lang="en-US" sz="5249" dirty="0"/>
          </a:p>
        </p:txBody>
      </p:sp>
      <p:sp>
        <p:nvSpPr>
          <p:cNvPr id="6" name="Text 2"/>
          <p:cNvSpPr/>
          <p:nvPr/>
        </p:nvSpPr>
        <p:spPr>
          <a:xfrm>
            <a:off x="6319599" y="3904059"/>
            <a:ext cx="7477601"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Welcome to this overview of the innovative Code Encrypter. In this presentation, we will explore how this powerful tool can protect your source code and preserve your intellectual property. Let's get started!</a:t>
            </a:r>
            <a:endParaRPr lang="en-US" sz="1750" dirty="0"/>
          </a:p>
        </p:txBody>
      </p:sp>
      <p:sp>
        <p:nvSpPr>
          <p:cNvPr id="7" name="Text 3"/>
          <p:cNvSpPr/>
          <p:nvPr/>
        </p:nvSpPr>
        <p:spPr>
          <a:xfrm>
            <a:off x="6319599" y="5386039"/>
            <a:ext cx="7477601" cy="528390"/>
          </a:xfrm>
          <a:prstGeom prst="rect">
            <a:avLst/>
          </a:prstGeom>
          <a:noFill/>
          <a:ln/>
        </p:spPr>
        <p:txBody>
          <a:bodyPr wrap="none" rtlCol="0" anchor="t"/>
          <a:lstStyle/>
          <a:p>
            <a:pPr marL="0" indent="0">
              <a:lnSpc>
                <a:spcPts val="3499"/>
              </a:lnSpc>
              <a:buNone/>
            </a:pPr>
            <a:r>
              <a:rPr lang="en-US" sz="2800" dirty="0">
                <a:solidFill>
                  <a:srgbClr val="FFFFFF"/>
                </a:solidFill>
                <a:latin typeface="PT Sans" pitchFamily="34" charset="0"/>
                <a:ea typeface="PT Sans" pitchFamily="34" charset="-122"/>
                <a:cs typeface="PT Sans" pitchFamily="34" charset="-120"/>
              </a:rPr>
              <a:t>Group Members →</a:t>
            </a:r>
            <a:r>
              <a:rPr lang="en-US" sz="2187" dirty="0">
                <a:solidFill>
                  <a:srgbClr val="FFFFFF"/>
                </a:solidFill>
                <a:latin typeface="PT Sans" pitchFamily="34" charset="0"/>
                <a:ea typeface="PT Sans" pitchFamily="34" charset="-122"/>
                <a:cs typeface="PT Sans" pitchFamily="34" charset="-120"/>
              </a:rPr>
              <a:t> </a:t>
            </a:r>
            <a:endParaRPr lang="en-US" sz="2187" dirty="0"/>
          </a:p>
        </p:txBody>
      </p:sp>
      <p:sp>
        <p:nvSpPr>
          <p:cNvPr id="10" name="Text 6"/>
          <p:cNvSpPr/>
          <p:nvPr/>
        </p:nvSpPr>
        <p:spPr>
          <a:xfrm>
            <a:off x="7917365" y="5914429"/>
            <a:ext cx="5879835" cy="1583651"/>
          </a:xfrm>
          <a:prstGeom prst="rect">
            <a:avLst/>
          </a:prstGeom>
          <a:noFill/>
          <a:ln/>
        </p:spPr>
        <p:txBody>
          <a:bodyPr wrap="none" rtlCol="0" anchor="t"/>
          <a:lstStyle/>
          <a:p>
            <a:pPr marL="342900" indent="-342900" algn="l">
              <a:lnSpc>
                <a:spcPts val="2799"/>
              </a:lnSpc>
              <a:buSzPct val="100000"/>
              <a:buFont typeface="+mj-lt"/>
              <a:buAutoNum type="arabicPeriod"/>
            </a:pPr>
            <a:r>
              <a:rPr lang="en-US" sz="2400" dirty="0">
                <a:solidFill>
                  <a:srgbClr val="FFFFFF"/>
                </a:solidFill>
                <a:latin typeface="PT Sans" pitchFamily="34" charset="0"/>
                <a:ea typeface="PT Sans" pitchFamily="34" charset="-122"/>
                <a:cs typeface="PT Sans" pitchFamily="34" charset="-120"/>
              </a:rPr>
              <a:t>Gunjan</a:t>
            </a:r>
          </a:p>
          <a:p>
            <a:pPr marL="342900" indent="-342900" algn="l">
              <a:lnSpc>
                <a:spcPts val="2799"/>
              </a:lnSpc>
              <a:buSzPct val="100000"/>
              <a:buFont typeface="+mj-lt"/>
              <a:buAutoNum type="arabicPeriod"/>
            </a:pPr>
            <a:r>
              <a:rPr lang="en-US" sz="2400" dirty="0">
                <a:solidFill>
                  <a:srgbClr val="FFFFFF"/>
                </a:solidFill>
                <a:latin typeface="PT Sans" pitchFamily="34" charset="0"/>
                <a:ea typeface="PT Sans" pitchFamily="34" charset="-122"/>
                <a:cs typeface="PT Sans" pitchFamily="34" charset="-120"/>
              </a:rPr>
              <a:t>Inderjeet Singh</a:t>
            </a:r>
          </a:p>
          <a:p>
            <a:pPr marL="342900" indent="-342900" algn="l">
              <a:lnSpc>
                <a:spcPts val="2799"/>
              </a:lnSpc>
              <a:buSzPct val="100000"/>
              <a:buFont typeface="+mj-lt"/>
              <a:buAutoNum type="arabicPeriod"/>
            </a:pPr>
            <a:r>
              <a:rPr lang="en-US" sz="2400" dirty="0">
                <a:solidFill>
                  <a:srgbClr val="FFFFFF"/>
                </a:solidFill>
                <a:latin typeface="PT Sans" pitchFamily="34" charset="0"/>
                <a:ea typeface="PT Sans" pitchFamily="34" charset="-122"/>
                <a:cs typeface="PT Sans" pitchFamily="34" charset="-120"/>
              </a:rPr>
              <a:t>Nishant Pratap Savita</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770936"/>
            <a:ext cx="5332690" cy="833199"/>
          </a:xfrm>
          <a:prstGeom prst="rect">
            <a:avLst/>
          </a:prstGeom>
          <a:noFill/>
          <a:ln/>
        </p:spPr>
        <p:txBody>
          <a:bodyPr wrap="none" rtlCol="0" anchor="t"/>
          <a:lstStyle/>
          <a:p>
            <a:pPr marL="0" indent="0">
              <a:lnSpc>
                <a:spcPts val="6561"/>
              </a:lnSpc>
              <a:buNone/>
            </a:pPr>
            <a:r>
              <a:rPr lang="en-US" sz="5249" b="1" dirty="0">
                <a:solidFill>
                  <a:srgbClr val="FFFFFF"/>
                </a:solidFill>
                <a:latin typeface="Nunito" pitchFamily="34" charset="0"/>
                <a:ea typeface="Nunito" pitchFamily="34" charset="-122"/>
                <a:cs typeface="Nunito" pitchFamily="34" charset="-120"/>
              </a:rPr>
              <a:t>Introduction</a:t>
            </a:r>
            <a:endParaRPr lang="en-US" sz="5249" dirty="0"/>
          </a:p>
        </p:txBody>
      </p:sp>
      <p:sp>
        <p:nvSpPr>
          <p:cNvPr id="6" name="Text 2"/>
          <p:cNvSpPr/>
          <p:nvPr/>
        </p:nvSpPr>
        <p:spPr>
          <a:xfrm>
            <a:off x="6319599" y="2937391"/>
            <a:ext cx="7477601" cy="355402"/>
          </a:xfrm>
          <a:prstGeom prst="rect">
            <a:avLst/>
          </a:prstGeom>
          <a:noFill/>
          <a:ln/>
        </p:spPr>
        <p:txBody>
          <a:bodyPr wrap="none" rtlCol="0" anchor="t"/>
          <a:lstStyle/>
          <a:p>
            <a:pPr marL="0" indent="0">
              <a:lnSpc>
                <a:spcPts val="2799"/>
              </a:lnSpc>
              <a:buNone/>
            </a:pPr>
            <a:endParaRPr lang="en-US" sz="1750" dirty="0"/>
          </a:p>
        </p:txBody>
      </p:sp>
      <p:sp>
        <p:nvSpPr>
          <p:cNvPr id="7" name="Text 3"/>
          <p:cNvSpPr/>
          <p:nvPr/>
        </p:nvSpPr>
        <p:spPr>
          <a:xfrm>
            <a:off x="6319599" y="3542705"/>
            <a:ext cx="7477601" cy="1777365"/>
          </a:xfrm>
          <a:prstGeom prst="rect">
            <a:avLst/>
          </a:prstGeom>
          <a:noFill/>
          <a:ln/>
        </p:spPr>
        <p:txBody>
          <a:bodyPr wrap="square" rtlCol="0" anchor="t"/>
          <a:lstStyle/>
          <a:p>
            <a:pPr marL="0" indent="0">
              <a:lnSpc>
                <a:spcPts val="3499"/>
              </a:lnSpc>
              <a:buNone/>
            </a:pPr>
            <a:r>
              <a:rPr lang="en-US" sz="2187" dirty="0">
                <a:solidFill>
                  <a:srgbClr val="FFFFFF"/>
                </a:solidFill>
                <a:latin typeface="PT Sans" pitchFamily="34" charset="0"/>
                <a:ea typeface="PT Sans" pitchFamily="34" charset="-122"/>
                <a:cs typeface="PT Sans" pitchFamily="34" charset="-120"/>
              </a:rPr>
              <a:t>The Code Encrypter is an ingenious solution designed to encrypt your source code, ensuring the security of your intellectual property while allowing your code to function seamlessly. </a:t>
            </a:r>
            <a:endParaRPr lang="en-US" sz="2187" dirty="0"/>
          </a:p>
        </p:txBody>
      </p:sp>
      <p:sp>
        <p:nvSpPr>
          <p:cNvPr id="8" name="Text 4"/>
          <p:cNvSpPr/>
          <p:nvPr/>
        </p:nvSpPr>
        <p:spPr>
          <a:xfrm>
            <a:off x="6319599" y="5569982"/>
            <a:ext cx="7477601" cy="888682"/>
          </a:xfrm>
          <a:prstGeom prst="rect">
            <a:avLst/>
          </a:prstGeom>
          <a:noFill/>
          <a:ln/>
        </p:spPr>
        <p:txBody>
          <a:bodyPr wrap="square" rtlCol="0" anchor="t"/>
          <a:lstStyle/>
          <a:p>
            <a:pPr marL="0" indent="0">
              <a:lnSpc>
                <a:spcPts val="3499"/>
              </a:lnSpc>
              <a:buNone/>
            </a:pPr>
            <a:r>
              <a:rPr lang="en-US" sz="2187" dirty="0">
                <a:solidFill>
                  <a:srgbClr val="FFFFFF"/>
                </a:solidFill>
                <a:latin typeface="PT Sans" pitchFamily="34" charset="0"/>
                <a:ea typeface="PT Sans" pitchFamily="34" charset="-122"/>
                <a:cs typeface="PT Sans" pitchFamily="34" charset="-120"/>
              </a:rPr>
              <a:t>By using this tool to encrypt your code, you can prevent unauthorized access and preserve the value of your hard work.</a:t>
            </a:r>
            <a:endParaRPr lang="en-US" sz="218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682115"/>
            <a:ext cx="493014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Problem Statement</a:t>
            </a:r>
            <a:endParaRPr lang="en-US" sz="4374" dirty="0"/>
          </a:p>
        </p:txBody>
      </p:sp>
      <p:sp>
        <p:nvSpPr>
          <p:cNvPr id="6" name="Shape 2"/>
          <p:cNvSpPr/>
          <p:nvPr/>
        </p:nvSpPr>
        <p:spPr>
          <a:xfrm>
            <a:off x="833199" y="2883337"/>
            <a:ext cx="499943" cy="499943"/>
          </a:xfrm>
          <a:prstGeom prst="roundRect">
            <a:avLst>
              <a:gd name="adj" fmla="val 80001"/>
            </a:avLst>
          </a:prstGeom>
          <a:solidFill>
            <a:srgbClr val="00002E"/>
          </a:solidFill>
          <a:ln w="27742">
            <a:solidFill>
              <a:srgbClr val="F2B42D"/>
            </a:solidFill>
            <a:prstDash val="solid"/>
          </a:ln>
        </p:spPr>
        <p:txBody>
          <a:bodyPr/>
          <a:lstStyle/>
          <a:p>
            <a:endParaRPr lang="en-IN"/>
          </a:p>
        </p:txBody>
      </p:sp>
      <p:sp>
        <p:nvSpPr>
          <p:cNvPr id="7" name="Text 3"/>
          <p:cNvSpPr/>
          <p:nvPr/>
        </p:nvSpPr>
        <p:spPr>
          <a:xfrm>
            <a:off x="984052" y="2925008"/>
            <a:ext cx="198120"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8" name="Text 4"/>
          <p:cNvSpPr/>
          <p:nvPr/>
        </p:nvSpPr>
        <p:spPr>
          <a:xfrm>
            <a:off x="1555313" y="2959656"/>
            <a:ext cx="4015740"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Loss of Competitive Advantage</a:t>
            </a:r>
            <a:endParaRPr lang="en-US" sz="2187" dirty="0"/>
          </a:p>
        </p:txBody>
      </p:sp>
      <p:sp>
        <p:nvSpPr>
          <p:cNvPr id="9" name="Text 5"/>
          <p:cNvSpPr/>
          <p:nvPr/>
        </p:nvSpPr>
        <p:spPr>
          <a:xfrm>
            <a:off x="1555313" y="3529013"/>
            <a:ext cx="8584287"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Theft of source code can lead to a significant loss of competitive advantage, as your unique algorithms and functionalities may be copied or used by your competitors.</a:t>
            </a:r>
            <a:endParaRPr lang="en-US" sz="1750" dirty="0"/>
          </a:p>
        </p:txBody>
      </p:sp>
      <p:sp>
        <p:nvSpPr>
          <p:cNvPr id="10" name="Shape 6"/>
          <p:cNvSpPr/>
          <p:nvPr/>
        </p:nvSpPr>
        <p:spPr>
          <a:xfrm>
            <a:off x="833199" y="4635579"/>
            <a:ext cx="499943" cy="499943"/>
          </a:xfrm>
          <a:prstGeom prst="roundRect">
            <a:avLst>
              <a:gd name="adj" fmla="val 80001"/>
            </a:avLst>
          </a:prstGeom>
          <a:solidFill>
            <a:srgbClr val="00002E"/>
          </a:solidFill>
          <a:ln w="27742">
            <a:solidFill>
              <a:srgbClr val="D7425E"/>
            </a:solidFill>
            <a:prstDash val="solid"/>
          </a:ln>
        </p:spPr>
        <p:txBody>
          <a:bodyPr/>
          <a:lstStyle/>
          <a:p>
            <a:endParaRPr lang="en-IN"/>
          </a:p>
        </p:txBody>
      </p:sp>
      <p:sp>
        <p:nvSpPr>
          <p:cNvPr id="11" name="Text 7"/>
          <p:cNvSpPr/>
          <p:nvPr/>
        </p:nvSpPr>
        <p:spPr>
          <a:xfrm>
            <a:off x="984052" y="4677251"/>
            <a:ext cx="198120"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2" name="Text 8"/>
          <p:cNvSpPr/>
          <p:nvPr/>
        </p:nvSpPr>
        <p:spPr>
          <a:xfrm>
            <a:off x="1555313" y="4711898"/>
            <a:ext cx="2221944"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Revenue Loss</a:t>
            </a:r>
            <a:endParaRPr lang="en-US" sz="2187" dirty="0"/>
          </a:p>
        </p:txBody>
      </p:sp>
      <p:sp>
        <p:nvSpPr>
          <p:cNvPr id="13" name="Text 9"/>
          <p:cNvSpPr/>
          <p:nvPr/>
        </p:nvSpPr>
        <p:spPr>
          <a:xfrm>
            <a:off x="1555313" y="5281255"/>
            <a:ext cx="8584287"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What happens when your source code falls into the wrong hands? Financial losses and more.</a:t>
            </a:r>
            <a:endParaRPr lang="en-US" sz="1750" dirty="0"/>
          </a:p>
        </p:txBody>
      </p:sp>
      <p:sp>
        <p:nvSpPr>
          <p:cNvPr id="14" name="Text 10"/>
          <p:cNvSpPr/>
          <p:nvPr/>
        </p:nvSpPr>
        <p:spPr>
          <a:xfrm>
            <a:off x="1555313" y="6191964"/>
            <a:ext cx="8584287"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Don't let this happen to your code. Protect it now.</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2348389" y="765810"/>
            <a:ext cx="46786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Solution Overview</a:t>
            </a:r>
            <a:endParaRPr lang="en-US" sz="4374" dirty="0"/>
          </a:p>
        </p:txBody>
      </p:sp>
      <p:sp>
        <p:nvSpPr>
          <p:cNvPr id="5" name="Shape 2"/>
          <p:cNvSpPr/>
          <p:nvPr/>
        </p:nvSpPr>
        <p:spPr>
          <a:xfrm>
            <a:off x="2348389" y="1904524"/>
            <a:ext cx="4855726" cy="2490788"/>
          </a:xfrm>
          <a:prstGeom prst="roundRect">
            <a:avLst>
              <a:gd name="adj" fmla="val 16058"/>
            </a:avLst>
          </a:prstGeom>
          <a:solidFill>
            <a:srgbClr val="00002E"/>
          </a:solidFill>
          <a:ln w="27742">
            <a:solidFill>
              <a:srgbClr val="F2B42D"/>
            </a:solidFill>
            <a:prstDash val="solid"/>
          </a:ln>
        </p:spPr>
        <p:txBody>
          <a:bodyPr/>
          <a:lstStyle/>
          <a:p>
            <a:endParaRPr lang="en-IN"/>
          </a:p>
        </p:txBody>
      </p:sp>
      <p:sp>
        <p:nvSpPr>
          <p:cNvPr id="6" name="Text 3"/>
          <p:cNvSpPr/>
          <p:nvPr/>
        </p:nvSpPr>
        <p:spPr>
          <a:xfrm>
            <a:off x="2598301" y="2154436"/>
            <a:ext cx="2308860"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Strong Encryption</a:t>
            </a:r>
            <a:endParaRPr lang="en-US" sz="2187" dirty="0"/>
          </a:p>
        </p:txBody>
      </p:sp>
      <p:sp>
        <p:nvSpPr>
          <p:cNvPr id="7" name="Text 4"/>
          <p:cNvSpPr/>
          <p:nvPr/>
        </p:nvSpPr>
        <p:spPr>
          <a:xfrm>
            <a:off x="2598301" y="2723793"/>
            <a:ext cx="435590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Code Encrypter employs encryption algorithms to transform your source code into an unreadable format, ensuring security against unauthorized access.</a:t>
            </a:r>
            <a:endParaRPr lang="en-US" sz="1750" dirty="0"/>
          </a:p>
        </p:txBody>
      </p:sp>
      <p:sp>
        <p:nvSpPr>
          <p:cNvPr id="8" name="Shape 5"/>
          <p:cNvSpPr/>
          <p:nvPr/>
        </p:nvSpPr>
        <p:spPr>
          <a:xfrm>
            <a:off x="7426285" y="1904524"/>
            <a:ext cx="4855726" cy="2490788"/>
          </a:xfrm>
          <a:prstGeom prst="roundRect">
            <a:avLst>
              <a:gd name="adj" fmla="val 16058"/>
            </a:avLst>
          </a:prstGeom>
          <a:solidFill>
            <a:srgbClr val="00002E"/>
          </a:solidFill>
          <a:ln w="27742">
            <a:solidFill>
              <a:srgbClr val="D7425E"/>
            </a:solidFill>
            <a:prstDash val="solid"/>
          </a:ln>
        </p:spPr>
        <p:txBody>
          <a:bodyPr/>
          <a:lstStyle/>
          <a:p>
            <a:endParaRPr lang="en-IN"/>
          </a:p>
        </p:txBody>
      </p:sp>
      <p:sp>
        <p:nvSpPr>
          <p:cNvPr id="9" name="Text 6"/>
          <p:cNvSpPr/>
          <p:nvPr/>
        </p:nvSpPr>
        <p:spPr>
          <a:xfrm>
            <a:off x="7676198" y="2154436"/>
            <a:ext cx="3413760"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Full Retained Functionality</a:t>
            </a:r>
            <a:endParaRPr lang="en-US" sz="2187" dirty="0"/>
          </a:p>
        </p:txBody>
      </p:sp>
      <p:sp>
        <p:nvSpPr>
          <p:cNvPr id="10" name="Text 7"/>
          <p:cNvSpPr/>
          <p:nvPr/>
        </p:nvSpPr>
        <p:spPr>
          <a:xfrm>
            <a:off x="7676198" y="2723793"/>
            <a:ext cx="435590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Code Encrypter preserves the full functionality of your encrypted code, allowing it to compile and run seamlessly, even when it is Encrypted.</a:t>
            </a:r>
            <a:endParaRPr lang="en-US" sz="1750" dirty="0"/>
          </a:p>
        </p:txBody>
      </p:sp>
      <p:sp>
        <p:nvSpPr>
          <p:cNvPr id="11" name="Shape 8"/>
          <p:cNvSpPr/>
          <p:nvPr/>
        </p:nvSpPr>
        <p:spPr>
          <a:xfrm>
            <a:off x="2348389" y="4617482"/>
            <a:ext cx="4855726" cy="2846189"/>
          </a:xfrm>
          <a:prstGeom prst="roundRect">
            <a:avLst>
              <a:gd name="adj" fmla="val 14052"/>
            </a:avLst>
          </a:prstGeom>
          <a:solidFill>
            <a:srgbClr val="00002E"/>
          </a:solidFill>
          <a:ln w="27742">
            <a:solidFill>
              <a:srgbClr val="DD785E"/>
            </a:solidFill>
            <a:prstDash val="solid"/>
          </a:ln>
        </p:spPr>
        <p:txBody>
          <a:bodyPr/>
          <a:lstStyle/>
          <a:p>
            <a:endParaRPr lang="en-IN"/>
          </a:p>
        </p:txBody>
      </p:sp>
      <p:sp>
        <p:nvSpPr>
          <p:cNvPr id="12" name="Text 9"/>
          <p:cNvSpPr/>
          <p:nvPr/>
        </p:nvSpPr>
        <p:spPr>
          <a:xfrm>
            <a:off x="2598301" y="4867394"/>
            <a:ext cx="2221944" cy="34718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Easy to Use</a:t>
            </a:r>
            <a:endParaRPr lang="en-US" sz="2187" dirty="0"/>
          </a:p>
        </p:txBody>
      </p:sp>
      <p:sp>
        <p:nvSpPr>
          <p:cNvPr id="13" name="Text 10"/>
          <p:cNvSpPr/>
          <p:nvPr/>
        </p:nvSpPr>
        <p:spPr>
          <a:xfrm>
            <a:off x="2598301" y="5436751"/>
            <a:ext cx="4355902"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Its user-friendly interface ensures a seamless experience, even without specialized knowledge. This Code Encrypter is accessible to both novices and seasoned developers alike.</a:t>
            </a:r>
            <a:endParaRPr lang="en-US" sz="1750" dirty="0"/>
          </a:p>
        </p:txBody>
      </p:sp>
      <p:sp>
        <p:nvSpPr>
          <p:cNvPr id="14" name="Shape 11"/>
          <p:cNvSpPr/>
          <p:nvPr/>
        </p:nvSpPr>
        <p:spPr>
          <a:xfrm>
            <a:off x="7426285" y="4617482"/>
            <a:ext cx="4855726" cy="2846189"/>
          </a:xfrm>
          <a:prstGeom prst="roundRect">
            <a:avLst>
              <a:gd name="adj" fmla="val 14052"/>
            </a:avLst>
          </a:prstGeom>
          <a:solidFill>
            <a:srgbClr val="00002E"/>
          </a:solidFill>
          <a:ln w="27742">
            <a:solidFill>
              <a:srgbClr val="48A8E2"/>
            </a:solidFill>
            <a:prstDash val="solid"/>
          </a:ln>
        </p:spPr>
        <p:txBody>
          <a:bodyPr/>
          <a:lstStyle/>
          <a:p>
            <a:endParaRPr lang="en-IN"/>
          </a:p>
        </p:txBody>
      </p:sp>
      <p:sp>
        <p:nvSpPr>
          <p:cNvPr id="15" name="Text 12"/>
          <p:cNvSpPr/>
          <p:nvPr/>
        </p:nvSpPr>
        <p:spPr>
          <a:xfrm>
            <a:off x="7676198" y="4867394"/>
            <a:ext cx="2308860" cy="347186"/>
          </a:xfrm>
          <a:prstGeom prst="rect">
            <a:avLst/>
          </a:prstGeom>
          <a:noFill/>
          <a:ln/>
        </p:spPr>
        <p:txBody>
          <a:bodyPr wrap="none" rtlCol="0" anchor="t"/>
          <a:lstStyle/>
          <a:p>
            <a:pPr marL="0" indent="0">
              <a:lnSpc>
                <a:spcPts val="2734"/>
              </a:lnSpc>
              <a:buNone/>
            </a:pPr>
            <a:r>
              <a:rPr lang="en-US" sz="2187" b="1" dirty="0">
                <a:solidFill>
                  <a:srgbClr val="48A8E2"/>
                </a:solidFill>
                <a:latin typeface="Nunito" pitchFamily="34" charset="0"/>
                <a:ea typeface="Nunito" pitchFamily="34" charset="-122"/>
                <a:cs typeface="Nunito" pitchFamily="34" charset="-120"/>
              </a:rPr>
              <a:t>Offline Encryption</a:t>
            </a:r>
            <a:endParaRPr lang="en-US" sz="2187" dirty="0"/>
          </a:p>
        </p:txBody>
      </p:sp>
      <p:sp>
        <p:nvSpPr>
          <p:cNvPr id="16" name="Text 13"/>
          <p:cNvSpPr/>
          <p:nvPr/>
        </p:nvSpPr>
        <p:spPr>
          <a:xfrm>
            <a:off x="7676198" y="5436751"/>
            <a:ext cx="435590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Code Encrypter provides the added benefit of offline encryption, eliminating the need for an internet connection and further enhancing the security of your source code.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00002E">
              <a:alpha val="75000"/>
            </a:srgbClr>
          </a:solidFill>
          <a:ln w="51792">
            <a:solidFill>
              <a:srgbClr val="262654"/>
            </a:solidFill>
            <a:prstDash val="solid"/>
          </a:ln>
        </p:spPr>
        <p:txBody>
          <a:bodyPr/>
          <a:lstStyle/>
          <a:p>
            <a:endParaRPr lang="en-IN"/>
          </a:p>
        </p:txBody>
      </p:sp>
      <p:sp>
        <p:nvSpPr>
          <p:cNvPr id="4" name="Text 1"/>
          <p:cNvSpPr/>
          <p:nvPr/>
        </p:nvSpPr>
        <p:spPr>
          <a:xfrm>
            <a:off x="2678906" y="570309"/>
            <a:ext cx="4148137" cy="648057"/>
          </a:xfrm>
          <a:prstGeom prst="rect">
            <a:avLst/>
          </a:prstGeom>
          <a:noFill/>
          <a:ln/>
        </p:spPr>
        <p:txBody>
          <a:bodyPr wrap="none" rtlCol="0" anchor="t"/>
          <a:lstStyle/>
          <a:p>
            <a:pPr marL="0" indent="0">
              <a:lnSpc>
                <a:spcPts val="5104"/>
              </a:lnSpc>
              <a:buNone/>
            </a:pPr>
            <a:r>
              <a:rPr lang="en-US" sz="4083" b="1" dirty="0">
                <a:solidFill>
                  <a:srgbClr val="FFFFFF"/>
                </a:solidFill>
                <a:latin typeface="Nunito" pitchFamily="34" charset="0"/>
                <a:ea typeface="Nunito" pitchFamily="34" charset="-122"/>
                <a:cs typeface="Nunito" pitchFamily="34" charset="-120"/>
              </a:rPr>
              <a:t>Key Benefits</a:t>
            </a:r>
            <a:endParaRPr lang="en-US" sz="4083" dirty="0"/>
          </a:p>
        </p:txBody>
      </p:sp>
      <p:sp>
        <p:nvSpPr>
          <p:cNvPr id="5" name="Shape 2"/>
          <p:cNvSpPr/>
          <p:nvPr/>
        </p:nvSpPr>
        <p:spPr>
          <a:xfrm>
            <a:off x="2678906" y="1795105"/>
            <a:ext cx="466606" cy="466606"/>
          </a:xfrm>
          <a:prstGeom prst="roundRect">
            <a:avLst>
              <a:gd name="adj" fmla="val 80012"/>
            </a:avLst>
          </a:prstGeom>
          <a:solidFill>
            <a:srgbClr val="00002E"/>
          </a:solidFill>
          <a:ln w="25837">
            <a:solidFill>
              <a:srgbClr val="F2B42D"/>
            </a:solidFill>
            <a:prstDash val="solid"/>
          </a:ln>
        </p:spPr>
        <p:txBody>
          <a:bodyPr/>
          <a:lstStyle/>
          <a:p>
            <a:endParaRPr lang="en-IN"/>
          </a:p>
        </p:txBody>
      </p:sp>
      <p:sp>
        <p:nvSpPr>
          <p:cNvPr id="6" name="Text 3"/>
          <p:cNvSpPr/>
          <p:nvPr/>
        </p:nvSpPr>
        <p:spPr>
          <a:xfrm>
            <a:off x="2820710" y="1833920"/>
            <a:ext cx="182880" cy="388858"/>
          </a:xfrm>
          <a:prstGeom prst="rect">
            <a:avLst/>
          </a:prstGeom>
          <a:noFill/>
          <a:ln/>
        </p:spPr>
        <p:txBody>
          <a:bodyPr wrap="none" rtlCol="0" anchor="t"/>
          <a:lstStyle/>
          <a:p>
            <a:pPr marL="0" indent="0" algn="ctr">
              <a:lnSpc>
                <a:spcPts val="3062"/>
              </a:lnSpc>
              <a:buNone/>
            </a:pPr>
            <a:r>
              <a:rPr lang="en-US" sz="2450" b="1" dirty="0">
                <a:solidFill>
                  <a:srgbClr val="F2B42D"/>
                </a:solidFill>
                <a:latin typeface="Nunito" pitchFamily="34" charset="0"/>
                <a:ea typeface="Nunito" pitchFamily="34" charset="-122"/>
                <a:cs typeface="Nunito" pitchFamily="34" charset="-120"/>
              </a:rPr>
              <a:t>1</a:t>
            </a:r>
            <a:endParaRPr lang="en-US" sz="2450" dirty="0"/>
          </a:p>
        </p:txBody>
      </p:sp>
      <p:sp>
        <p:nvSpPr>
          <p:cNvPr id="7" name="Text 4"/>
          <p:cNvSpPr/>
          <p:nvPr/>
        </p:nvSpPr>
        <p:spPr>
          <a:xfrm>
            <a:off x="3352919" y="1866424"/>
            <a:ext cx="2849880" cy="324088"/>
          </a:xfrm>
          <a:prstGeom prst="rect">
            <a:avLst/>
          </a:prstGeom>
          <a:noFill/>
          <a:ln/>
        </p:spPr>
        <p:txBody>
          <a:bodyPr wrap="none" rtlCol="0" anchor="t"/>
          <a:lstStyle/>
          <a:p>
            <a:pPr marL="0" indent="0">
              <a:lnSpc>
                <a:spcPts val="2552"/>
              </a:lnSpc>
              <a:buNone/>
            </a:pPr>
            <a:r>
              <a:rPr lang="en-US" sz="2041" b="1" dirty="0">
                <a:solidFill>
                  <a:srgbClr val="F2B42D"/>
                </a:solidFill>
                <a:latin typeface="Nunito" pitchFamily="34" charset="0"/>
                <a:ea typeface="Nunito" pitchFamily="34" charset="-122"/>
                <a:cs typeface="Nunito" pitchFamily="34" charset="-120"/>
              </a:rPr>
              <a:t>Protect Code from Theft</a:t>
            </a:r>
            <a:endParaRPr lang="en-US" sz="2041" dirty="0"/>
          </a:p>
        </p:txBody>
      </p:sp>
      <p:sp>
        <p:nvSpPr>
          <p:cNvPr id="8" name="Text 5"/>
          <p:cNvSpPr/>
          <p:nvPr/>
        </p:nvSpPr>
        <p:spPr>
          <a:xfrm>
            <a:off x="3352919" y="2397919"/>
            <a:ext cx="3858578" cy="995482"/>
          </a:xfrm>
          <a:prstGeom prst="rect">
            <a:avLst/>
          </a:prstGeom>
          <a:noFill/>
          <a:ln/>
        </p:spPr>
        <p:txBody>
          <a:bodyPr wrap="square" rtlCol="0" anchor="t"/>
          <a:lstStyle/>
          <a:p>
            <a:pPr marL="0" indent="0">
              <a:lnSpc>
                <a:spcPts val="2613"/>
              </a:lnSpc>
              <a:buNone/>
            </a:pPr>
            <a:r>
              <a:rPr lang="en-US" sz="1633" dirty="0">
                <a:solidFill>
                  <a:srgbClr val="FFFFFF"/>
                </a:solidFill>
                <a:latin typeface="PT Sans" pitchFamily="34" charset="0"/>
                <a:ea typeface="PT Sans" pitchFamily="34" charset="-122"/>
                <a:cs typeface="PT Sans" pitchFamily="34" charset="-120"/>
              </a:rPr>
              <a:t>Prevent unauthorized access to your source code and safeguard your intellectual property from theft or unauthorized use.</a:t>
            </a:r>
            <a:endParaRPr lang="en-US" sz="1633" dirty="0"/>
          </a:p>
        </p:txBody>
      </p:sp>
      <p:sp>
        <p:nvSpPr>
          <p:cNvPr id="9" name="Shape 6"/>
          <p:cNvSpPr/>
          <p:nvPr/>
        </p:nvSpPr>
        <p:spPr>
          <a:xfrm>
            <a:off x="7418903" y="1795105"/>
            <a:ext cx="466606" cy="466606"/>
          </a:xfrm>
          <a:prstGeom prst="roundRect">
            <a:avLst>
              <a:gd name="adj" fmla="val 80012"/>
            </a:avLst>
          </a:prstGeom>
          <a:solidFill>
            <a:srgbClr val="00002E"/>
          </a:solidFill>
          <a:ln w="25837">
            <a:solidFill>
              <a:srgbClr val="D7425E"/>
            </a:solidFill>
            <a:prstDash val="solid"/>
          </a:ln>
        </p:spPr>
        <p:txBody>
          <a:bodyPr/>
          <a:lstStyle/>
          <a:p>
            <a:endParaRPr lang="en-IN"/>
          </a:p>
        </p:txBody>
      </p:sp>
      <p:sp>
        <p:nvSpPr>
          <p:cNvPr id="10" name="Text 7"/>
          <p:cNvSpPr/>
          <p:nvPr/>
        </p:nvSpPr>
        <p:spPr>
          <a:xfrm>
            <a:off x="7560707" y="1833920"/>
            <a:ext cx="182880" cy="388858"/>
          </a:xfrm>
          <a:prstGeom prst="rect">
            <a:avLst/>
          </a:prstGeom>
          <a:noFill/>
          <a:ln/>
        </p:spPr>
        <p:txBody>
          <a:bodyPr wrap="none" rtlCol="0" anchor="t"/>
          <a:lstStyle/>
          <a:p>
            <a:pPr marL="0" indent="0" algn="ctr">
              <a:lnSpc>
                <a:spcPts val="3062"/>
              </a:lnSpc>
              <a:buNone/>
            </a:pPr>
            <a:r>
              <a:rPr lang="en-US" sz="2450" b="1" dirty="0">
                <a:solidFill>
                  <a:srgbClr val="D7425E"/>
                </a:solidFill>
                <a:latin typeface="Nunito" pitchFamily="34" charset="0"/>
                <a:ea typeface="Nunito" pitchFamily="34" charset="-122"/>
                <a:cs typeface="Nunito" pitchFamily="34" charset="-120"/>
              </a:rPr>
              <a:t>2</a:t>
            </a:r>
            <a:endParaRPr lang="en-US" sz="2450" dirty="0"/>
          </a:p>
        </p:txBody>
      </p:sp>
      <p:sp>
        <p:nvSpPr>
          <p:cNvPr id="11" name="Text 8"/>
          <p:cNvSpPr/>
          <p:nvPr/>
        </p:nvSpPr>
        <p:spPr>
          <a:xfrm>
            <a:off x="8092916" y="1866424"/>
            <a:ext cx="3268980" cy="324088"/>
          </a:xfrm>
          <a:prstGeom prst="rect">
            <a:avLst/>
          </a:prstGeom>
          <a:noFill/>
          <a:ln/>
        </p:spPr>
        <p:txBody>
          <a:bodyPr wrap="none" rtlCol="0" anchor="t"/>
          <a:lstStyle/>
          <a:p>
            <a:pPr marL="0" indent="0">
              <a:lnSpc>
                <a:spcPts val="2552"/>
              </a:lnSpc>
              <a:buNone/>
            </a:pPr>
            <a:r>
              <a:rPr lang="en-US" sz="2041" b="1" dirty="0">
                <a:solidFill>
                  <a:srgbClr val="D7425E"/>
                </a:solidFill>
                <a:latin typeface="Nunito" pitchFamily="34" charset="0"/>
                <a:ea typeface="Nunito" pitchFamily="34" charset="-122"/>
                <a:cs typeface="Nunito" pitchFamily="34" charset="-120"/>
              </a:rPr>
              <a:t>Maintain Code Functionality</a:t>
            </a:r>
            <a:endParaRPr lang="en-US" sz="2041" dirty="0"/>
          </a:p>
        </p:txBody>
      </p:sp>
      <p:sp>
        <p:nvSpPr>
          <p:cNvPr id="12" name="Text 9"/>
          <p:cNvSpPr/>
          <p:nvPr/>
        </p:nvSpPr>
        <p:spPr>
          <a:xfrm>
            <a:off x="8092916" y="2397919"/>
            <a:ext cx="3858578" cy="1327309"/>
          </a:xfrm>
          <a:prstGeom prst="rect">
            <a:avLst/>
          </a:prstGeom>
          <a:noFill/>
          <a:ln/>
        </p:spPr>
        <p:txBody>
          <a:bodyPr wrap="square" rtlCol="0" anchor="t"/>
          <a:lstStyle/>
          <a:p>
            <a:pPr marL="0" indent="0">
              <a:lnSpc>
                <a:spcPts val="2613"/>
              </a:lnSpc>
              <a:buNone/>
            </a:pPr>
            <a:r>
              <a:rPr lang="en-US" sz="1633" dirty="0">
                <a:solidFill>
                  <a:srgbClr val="FFFFFF"/>
                </a:solidFill>
                <a:latin typeface="PT Sans" pitchFamily="34" charset="0"/>
                <a:ea typeface="PT Sans" pitchFamily="34" charset="-122"/>
                <a:cs typeface="PT Sans" pitchFamily="34" charset="-120"/>
              </a:rPr>
              <a:t>Retain the full functionality of your code even after encryption, ensuring that your encrypted code can still compile and run flawlessly.</a:t>
            </a:r>
            <a:endParaRPr lang="en-US" sz="1633" dirty="0"/>
          </a:p>
        </p:txBody>
      </p:sp>
      <p:sp>
        <p:nvSpPr>
          <p:cNvPr id="13" name="Shape 10"/>
          <p:cNvSpPr/>
          <p:nvPr/>
        </p:nvSpPr>
        <p:spPr>
          <a:xfrm>
            <a:off x="2678906" y="4094559"/>
            <a:ext cx="466606" cy="466606"/>
          </a:xfrm>
          <a:prstGeom prst="roundRect">
            <a:avLst>
              <a:gd name="adj" fmla="val 80012"/>
            </a:avLst>
          </a:prstGeom>
          <a:solidFill>
            <a:srgbClr val="00002E"/>
          </a:solidFill>
          <a:ln w="25837">
            <a:solidFill>
              <a:srgbClr val="DD785E"/>
            </a:solidFill>
            <a:prstDash val="solid"/>
          </a:ln>
        </p:spPr>
        <p:txBody>
          <a:bodyPr/>
          <a:lstStyle/>
          <a:p>
            <a:endParaRPr lang="en-IN"/>
          </a:p>
        </p:txBody>
      </p:sp>
      <p:sp>
        <p:nvSpPr>
          <p:cNvPr id="14" name="Text 11"/>
          <p:cNvSpPr/>
          <p:nvPr/>
        </p:nvSpPr>
        <p:spPr>
          <a:xfrm>
            <a:off x="2820710" y="4133374"/>
            <a:ext cx="182880" cy="388858"/>
          </a:xfrm>
          <a:prstGeom prst="rect">
            <a:avLst/>
          </a:prstGeom>
          <a:noFill/>
          <a:ln/>
        </p:spPr>
        <p:txBody>
          <a:bodyPr wrap="none" rtlCol="0" anchor="t"/>
          <a:lstStyle/>
          <a:p>
            <a:pPr marL="0" indent="0" algn="ctr">
              <a:lnSpc>
                <a:spcPts val="3062"/>
              </a:lnSpc>
              <a:buNone/>
            </a:pPr>
            <a:r>
              <a:rPr lang="en-US" sz="2450" b="1" dirty="0">
                <a:solidFill>
                  <a:srgbClr val="DD785E"/>
                </a:solidFill>
                <a:latin typeface="Nunito" pitchFamily="34" charset="0"/>
                <a:ea typeface="Nunito" pitchFamily="34" charset="-122"/>
                <a:cs typeface="Nunito" pitchFamily="34" charset="-120"/>
              </a:rPr>
              <a:t>3</a:t>
            </a:r>
            <a:endParaRPr lang="en-US" sz="2450" dirty="0"/>
          </a:p>
        </p:txBody>
      </p:sp>
      <p:sp>
        <p:nvSpPr>
          <p:cNvPr id="15" name="Text 12"/>
          <p:cNvSpPr/>
          <p:nvPr/>
        </p:nvSpPr>
        <p:spPr>
          <a:xfrm>
            <a:off x="3352919" y="4165878"/>
            <a:ext cx="2407920" cy="324088"/>
          </a:xfrm>
          <a:prstGeom prst="rect">
            <a:avLst/>
          </a:prstGeom>
          <a:noFill/>
          <a:ln/>
        </p:spPr>
        <p:txBody>
          <a:bodyPr wrap="none" rtlCol="0" anchor="t"/>
          <a:lstStyle/>
          <a:p>
            <a:pPr marL="0" indent="0">
              <a:lnSpc>
                <a:spcPts val="2552"/>
              </a:lnSpc>
              <a:buNone/>
            </a:pPr>
            <a:r>
              <a:rPr lang="en-US" sz="2041" b="1" dirty="0">
                <a:solidFill>
                  <a:srgbClr val="DD785E"/>
                </a:solidFill>
                <a:latin typeface="Nunito" pitchFamily="34" charset="0"/>
                <a:ea typeface="Nunito" pitchFamily="34" charset="-122"/>
                <a:cs typeface="Nunito" pitchFamily="34" charset="-120"/>
              </a:rPr>
              <a:t>Effortless Protection</a:t>
            </a:r>
            <a:endParaRPr lang="en-US" sz="2041" dirty="0"/>
          </a:p>
        </p:txBody>
      </p:sp>
      <p:sp>
        <p:nvSpPr>
          <p:cNvPr id="16" name="Text 13"/>
          <p:cNvSpPr/>
          <p:nvPr/>
        </p:nvSpPr>
        <p:spPr>
          <a:xfrm>
            <a:off x="3352919" y="4697373"/>
            <a:ext cx="3858578" cy="995482"/>
          </a:xfrm>
          <a:prstGeom prst="rect">
            <a:avLst/>
          </a:prstGeom>
          <a:noFill/>
          <a:ln/>
        </p:spPr>
        <p:txBody>
          <a:bodyPr wrap="square" rtlCol="0" anchor="t"/>
          <a:lstStyle/>
          <a:p>
            <a:pPr marL="0" indent="0">
              <a:lnSpc>
                <a:spcPts val="2613"/>
              </a:lnSpc>
              <a:buNone/>
            </a:pPr>
            <a:r>
              <a:rPr lang="en-US" sz="1633" dirty="0">
                <a:solidFill>
                  <a:srgbClr val="FFFFFF"/>
                </a:solidFill>
                <a:latin typeface="PT Sans" pitchFamily="34" charset="0"/>
                <a:ea typeface="PT Sans" pitchFamily="34" charset="-122"/>
                <a:cs typeface="PT Sans" pitchFamily="34" charset="-120"/>
              </a:rPr>
              <a:t>Fortify your source code effortlessly with our intuitive and accessible Easy-to-use Code Encrypter.</a:t>
            </a:r>
            <a:endParaRPr lang="en-US" sz="1633" dirty="0"/>
          </a:p>
        </p:txBody>
      </p:sp>
      <p:sp>
        <p:nvSpPr>
          <p:cNvPr id="17" name="Shape 14"/>
          <p:cNvSpPr/>
          <p:nvPr/>
        </p:nvSpPr>
        <p:spPr>
          <a:xfrm>
            <a:off x="7418903" y="4094559"/>
            <a:ext cx="466606" cy="466606"/>
          </a:xfrm>
          <a:prstGeom prst="roundRect">
            <a:avLst>
              <a:gd name="adj" fmla="val 80012"/>
            </a:avLst>
          </a:prstGeom>
          <a:solidFill>
            <a:srgbClr val="00002E"/>
          </a:solidFill>
          <a:ln w="25837">
            <a:solidFill>
              <a:srgbClr val="48A8E2"/>
            </a:solidFill>
            <a:prstDash val="solid"/>
          </a:ln>
        </p:spPr>
        <p:txBody>
          <a:bodyPr/>
          <a:lstStyle/>
          <a:p>
            <a:endParaRPr lang="en-IN"/>
          </a:p>
        </p:txBody>
      </p:sp>
      <p:sp>
        <p:nvSpPr>
          <p:cNvPr id="18" name="Text 15"/>
          <p:cNvSpPr/>
          <p:nvPr/>
        </p:nvSpPr>
        <p:spPr>
          <a:xfrm>
            <a:off x="7560707" y="4133374"/>
            <a:ext cx="182880" cy="388858"/>
          </a:xfrm>
          <a:prstGeom prst="rect">
            <a:avLst/>
          </a:prstGeom>
          <a:noFill/>
          <a:ln/>
        </p:spPr>
        <p:txBody>
          <a:bodyPr wrap="none" rtlCol="0" anchor="t"/>
          <a:lstStyle/>
          <a:p>
            <a:pPr marL="0" indent="0" algn="ctr">
              <a:lnSpc>
                <a:spcPts val="3062"/>
              </a:lnSpc>
              <a:buNone/>
            </a:pPr>
            <a:r>
              <a:rPr lang="en-US" sz="2450" b="1" dirty="0">
                <a:solidFill>
                  <a:srgbClr val="48A8E2"/>
                </a:solidFill>
                <a:latin typeface="Nunito" pitchFamily="34" charset="0"/>
                <a:ea typeface="Nunito" pitchFamily="34" charset="-122"/>
                <a:cs typeface="Nunito" pitchFamily="34" charset="-120"/>
              </a:rPr>
              <a:t>4</a:t>
            </a:r>
            <a:endParaRPr lang="en-US" sz="2450" dirty="0"/>
          </a:p>
        </p:txBody>
      </p:sp>
      <p:sp>
        <p:nvSpPr>
          <p:cNvPr id="19" name="Text 16"/>
          <p:cNvSpPr/>
          <p:nvPr/>
        </p:nvSpPr>
        <p:spPr>
          <a:xfrm>
            <a:off x="8092916" y="4165878"/>
            <a:ext cx="2689860" cy="324088"/>
          </a:xfrm>
          <a:prstGeom prst="rect">
            <a:avLst/>
          </a:prstGeom>
          <a:noFill/>
          <a:ln/>
        </p:spPr>
        <p:txBody>
          <a:bodyPr wrap="none" rtlCol="0" anchor="t"/>
          <a:lstStyle/>
          <a:p>
            <a:pPr marL="0" indent="0">
              <a:lnSpc>
                <a:spcPts val="2552"/>
              </a:lnSpc>
              <a:buNone/>
            </a:pPr>
            <a:r>
              <a:rPr lang="en-US" sz="2041" b="1" dirty="0">
                <a:solidFill>
                  <a:srgbClr val="48A8E2"/>
                </a:solidFill>
                <a:latin typeface="Nunito" pitchFamily="34" charset="0"/>
                <a:ea typeface="Nunito" pitchFamily="34" charset="-122"/>
                <a:cs typeface="Nunito" pitchFamily="34" charset="-120"/>
              </a:rPr>
              <a:t>Air-gapped Encryption</a:t>
            </a:r>
            <a:endParaRPr lang="en-US" sz="2041" dirty="0"/>
          </a:p>
        </p:txBody>
      </p:sp>
      <p:sp>
        <p:nvSpPr>
          <p:cNvPr id="20" name="Text 17"/>
          <p:cNvSpPr/>
          <p:nvPr/>
        </p:nvSpPr>
        <p:spPr>
          <a:xfrm>
            <a:off x="8092916" y="4697373"/>
            <a:ext cx="3858578" cy="1327309"/>
          </a:xfrm>
          <a:prstGeom prst="rect">
            <a:avLst/>
          </a:prstGeom>
          <a:noFill/>
          <a:ln/>
        </p:spPr>
        <p:txBody>
          <a:bodyPr wrap="square" rtlCol="0" anchor="t"/>
          <a:lstStyle/>
          <a:p>
            <a:pPr marL="0" indent="0">
              <a:lnSpc>
                <a:spcPts val="2613"/>
              </a:lnSpc>
              <a:buNone/>
            </a:pPr>
            <a:r>
              <a:rPr lang="en-US" sz="1633" dirty="0">
                <a:solidFill>
                  <a:srgbClr val="FFFFFF"/>
                </a:solidFill>
                <a:latin typeface="PT Sans" pitchFamily="34" charset="0"/>
                <a:ea typeface="PT Sans" pitchFamily="34" charset="-122"/>
                <a:cs typeface="PT Sans" pitchFamily="34" charset="-120"/>
              </a:rPr>
              <a:t>Utilize offline encryption to further enhance the security of your source code by eliminating the potential vulnerabilities associated with online encryption.</a:t>
            </a:r>
            <a:endParaRPr lang="en-US" sz="1633" dirty="0"/>
          </a:p>
        </p:txBody>
      </p:sp>
      <p:sp>
        <p:nvSpPr>
          <p:cNvPr id="21" name="Shape 18"/>
          <p:cNvSpPr/>
          <p:nvPr/>
        </p:nvSpPr>
        <p:spPr>
          <a:xfrm>
            <a:off x="2678906" y="6394013"/>
            <a:ext cx="466606" cy="466606"/>
          </a:xfrm>
          <a:prstGeom prst="roundRect">
            <a:avLst>
              <a:gd name="adj" fmla="val 80012"/>
            </a:avLst>
          </a:prstGeom>
          <a:solidFill>
            <a:srgbClr val="00002E"/>
          </a:solidFill>
          <a:ln w="25837">
            <a:solidFill>
              <a:srgbClr val="59ABA9"/>
            </a:solidFill>
            <a:prstDash val="solid"/>
          </a:ln>
        </p:spPr>
        <p:txBody>
          <a:bodyPr/>
          <a:lstStyle/>
          <a:p>
            <a:endParaRPr lang="en-IN"/>
          </a:p>
        </p:txBody>
      </p:sp>
      <p:sp>
        <p:nvSpPr>
          <p:cNvPr id="22" name="Text 19"/>
          <p:cNvSpPr/>
          <p:nvPr/>
        </p:nvSpPr>
        <p:spPr>
          <a:xfrm>
            <a:off x="2820710" y="6432828"/>
            <a:ext cx="182880" cy="388858"/>
          </a:xfrm>
          <a:prstGeom prst="rect">
            <a:avLst/>
          </a:prstGeom>
          <a:noFill/>
          <a:ln/>
        </p:spPr>
        <p:txBody>
          <a:bodyPr wrap="none" rtlCol="0" anchor="t"/>
          <a:lstStyle/>
          <a:p>
            <a:pPr marL="0" indent="0" algn="ctr">
              <a:lnSpc>
                <a:spcPts val="3062"/>
              </a:lnSpc>
              <a:buNone/>
            </a:pPr>
            <a:r>
              <a:rPr lang="en-US" sz="2450" b="1" dirty="0">
                <a:solidFill>
                  <a:srgbClr val="59ABA9"/>
                </a:solidFill>
                <a:latin typeface="Nunito" pitchFamily="34" charset="0"/>
                <a:ea typeface="Nunito" pitchFamily="34" charset="-122"/>
                <a:cs typeface="Nunito" pitchFamily="34" charset="-120"/>
              </a:rPr>
              <a:t>5</a:t>
            </a:r>
            <a:endParaRPr lang="en-US" sz="2450" dirty="0"/>
          </a:p>
        </p:txBody>
      </p:sp>
      <p:sp>
        <p:nvSpPr>
          <p:cNvPr id="23" name="Text 20"/>
          <p:cNvSpPr/>
          <p:nvPr/>
        </p:nvSpPr>
        <p:spPr>
          <a:xfrm>
            <a:off x="3352919" y="6465332"/>
            <a:ext cx="3131820" cy="324088"/>
          </a:xfrm>
          <a:prstGeom prst="rect">
            <a:avLst/>
          </a:prstGeom>
          <a:noFill/>
          <a:ln/>
        </p:spPr>
        <p:txBody>
          <a:bodyPr wrap="none" rtlCol="0" anchor="t"/>
          <a:lstStyle/>
          <a:p>
            <a:pPr marL="0" indent="0">
              <a:lnSpc>
                <a:spcPts val="2552"/>
              </a:lnSpc>
              <a:buNone/>
            </a:pPr>
            <a:r>
              <a:rPr lang="en-US" sz="2041" b="1" dirty="0">
                <a:solidFill>
                  <a:srgbClr val="59ABA9"/>
                </a:solidFill>
                <a:latin typeface="Nunito" pitchFamily="34" charset="0"/>
                <a:ea typeface="Nunito" pitchFamily="34" charset="-122"/>
                <a:cs typeface="Nunito" pitchFamily="34" charset="-120"/>
              </a:rPr>
              <a:t>No Infrastructure Required</a:t>
            </a:r>
            <a:endParaRPr lang="en-US" sz="2041" dirty="0"/>
          </a:p>
        </p:txBody>
      </p:sp>
      <p:sp>
        <p:nvSpPr>
          <p:cNvPr id="24" name="Text 21"/>
          <p:cNvSpPr/>
          <p:nvPr/>
        </p:nvSpPr>
        <p:spPr>
          <a:xfrm>
            <a:off x="3352919" y="6996827"/>
            <a:ext cx="8598456" cy="663654"/>
          </a:xfrm>
          <a:prstGeom prst="rect">
            <a:avLst/>
          </a:prstGeom>
          <a:noFill/>
          <a:ln/>
        </p:spPr>
        <p:txBody>
          <a:bodyPr wrap="square" rtlCol="0" anchor="t"/>
          <a:lstStyle/>
          <a:p>
            <a:pPr marL="0" indent="0">
              <a:lnSpc>
                <a:spcPts val="2613"/>
              </a:lnSpc>
              <a:buNone/>
            </a:pPr>
            <a:r>
              <a:rPr lang="en-US" sz="1633" dirty="0">
                <a:solidFill>
                  <a:srgbClr val="FFFFFF"/>
                </a:solidFill>
                <a:latin typeface="PT Sans" pitchFamily="34" charset="0"/>
                <a:ea typeface="PT Sans" pitchFamily="34" charset="-122"/>
                <a:cs typeface="PT Sans" pitchFamily="34" charset="-120"/>
              </a:rPr>
              <a:t>The Code Encrypter operates independently and does not require any additional infrastructure, making it a hassle-free solution for protecting your code.</a:t>
            </a:r>
            <a:endParaRPr lang="en-US" sz="163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838"/>
          </a:xfrm>
          <a:prstGeom prst="rect">
            <a:avLst/>
          </a:prstGeom>
          <a:solidFill>
            <a:srgbClr val="00002E">
              <a:alpha val="75000"/>
            </a:srgbClr>
          </a:solidFill>
          <a:ln w="47744">
            <a:solidFill>
              <a:srgbClr val="262654"/>
            </a:solidFill>
            <a:prstDash val="solid"/>
          </a:ln>
        </p:spPr>
        <p:txBody>
          <a:bodyPr/>
          <a:lstStyle/>
          <a:p>
            <a:endParaRPr lang="en-IN"/>
          </a:p>
        </p:txBody>
      </p:sp>
      <p:sp>
        <p:nvSpPr>
          <p:cNvPr id="4" name="Text 1"/>
          <p:cNvSpPr/>
          <p:nvPr/>
        </p:nvSpPr>
        <p:spPr>
          <a:xfrm>
            <a:off x="3037523" y="526256"/>
            <a:ext cx="4373880" cy="597932"/>
          </a:xfrm>
          <a:prstGeom prst="rect">
            <a:avLst/>
          </a:prstGeom>
          <a:noFill/>
          <a:ln/>
        </p:spPr>
        <p:txBody>
          <a:bodyPr wrap="none" rtlCol="0" anchor="t"/>
          <a:lstStyle/>
          <a:p>
            <a:pPr marL="0" indent="0">
              <a:lnSpc>
                <a:spcPts val="4709"/>
              </a:lnSpc>
              <a:buNone/>
            </a:pPr>
            <a:r>
              <a:rPr lang="en-US" sz="3767" b="1" dirty="0">
                <a:solidFill>
                  <a:srgbClr val="FFFFFF"/>
                </a:solidFill>
                <a:latin typeface="Nunito" pitchFamily="34" charset="0"/>
                <a:ea typeface="Nunito" pitchFamily="34" charset="-122"/>
                <a:cs typeface="Nunito" pitchFamily="34" charset="-120"/>
              </a:rPr>
              <a:t>Usage Walkthrough</a:t>
            </a:r>
            <a:endParaRPr lang="en-US" sz="3767" dirty="0"/>
          </a:p>
        </p:txBody>
      </p:sp>
      <p:pic>
        <p:nvPicPr>
          <p:cNvPr id="5" name="Image 1" descr="preencoded.png"/>
          <p:cNvPicPr>
            <a:picLocks noChangeAspect="1"/>
          </p:cNvPicPr>
          <p:nvPr/>
        </p:nvPicPr>
        <p:blipFill>
          <a:blip r:embed="rId4"/>
          <a:stretch>
            <a:fillRect/>
          </a:stretch>
        </p:blipFill>
        <p:spPr>
          <a:xfrm>
            <a:off x="3037523" y="1506855"/>
            <a:ext cx="4277558" cy="765453"/>
          </a:xfrm>
          <a:prstGeom prst="rect">
            <a:avLst/>
          </a:prstGeom>
        </p:spPr>
      </p:pic>
      <p:sp>
        <p:nvSpPr>
          <p:cNvPr id="6" name="Text 2"/>
          <p:cNvSpPr/>
          <p:nvPr/>
        </p:nvSpPr>
        <p:spPr>
          <a:xfrm>
            <a:off x="3228856" y="2559248"/>
            <a:ext cx="3253740" cy="298966"/>
          </a:xfrm>
          <a:prstGeom prst="rect">
            <a:avLst/>
          </a:prstGeom>
          <a:noFill/>
          <a:ln/>
        </p:spPr>
        <p:txBody>
          <a:bodyPr wrap="none" rtlCol="0" anchor="t"/>
          <a:lstStyle/>
          <a:p>
            <a:pPr marL="0" indent="0" algn="l">
              <a:lnSpc>
                <a:spcPts val="2354"/>
              </a:lnSpc>
              <a:buNone/>
            </a:pPr>
            <a:r>
              <a:rPr lang="en-US" sz="1884" b="1" dirty="0">
                <a:solidFill>
                  <a:srgbClr val="F2B42D"/>
                </a:solidFill>
                <a:latin typeface="Nunito" pitchFamily="34" charset="0"/>
                <a:ea typeface="Nunito" pitchFamily="34" charset="-122"/>
                <a:cs typeface="Nunito" pitchFamily="34" charset="-120"/>
              </a:rPr>
              <a:t>1. Launch App and Select File</a:t>
            </a:r>
            <a:endParaRPr lang="en-US" sz="1884" dirty="0"/>
          </a:p>
        </p:txBody>
      </p:sp>
      <p:sp>
        <p:nvSpPr>
          <p:cNvPr id="7" name="Text 3"/>
          <p:cNvSpPr/>
          <p:nvPr/>
        </p:nvSpPr>
        <p:spPr>
          <a:xfrm>
            <a:off x="3228856" y="3049548"/>
            <a:ext cx="3894892" cy="918329"/>
          </a:xfrm>
          <a:prstGeom prst="rect">
            <a:avLst/>
          </a:prstGeom>
          <a:noFill/>
          <a:ln/>
        </p:spPr>
        <p:txBody>
          <a:bodyPr wrap="square" rtlCol="0" anchor="t"/>
          <a:lstStyle/>
          <a:p>
            <a:pPr marL="0" indent="0" algn="l">
              <a:lnSpc>
                <a:spcPts val="2411"/>
              </a:lnSpc>
              <a:buNone/>
            </a:pPr>
            <a:r>
              <a:rPr lang="en-US" sz="1507" dirty="0">
                <a:solidFill>
                  <a:srgbClr val="FFFFFF"/>
                </a:solidFill>
                <a:latin typeface="PT Sans" pitchFamily="34" charset="0"/>
                <a:ea typeface="PT Sans" pitchFamily="34" charset="-122"/>
                <a:cs typeface="PT Sans" pitchFamily="34" charset="-120"/>
              </a:rPr>
              <a:t>Open the Code Encrypter application and choose the file you wish to encrypt from your computer's file explorer.</a:t>
            </a:r>
            <a:endParaRPr lang="en-US" sz="1507" dirty="0"/>
          </a:p>
        </p:txBody>
      </p:sp>
      <p:pic>
        <p:nvPicPr>
          <p:cNvPr id="8" name="Image 2" descr="preencoded.png"/>
          <p:cNvPicPr>
            <a:picLocks noChangeAspect="1"/>
          </p:cNvPicPr>
          <p:nvPr/>
        </p:nvPicPr>
        <p:blipFill>
          <a:blip r:embed="rId5"/>
          <a:stretch>
            <a:fillRect/>
          </a:stretch>
        </p:blipFill>
        <p:spPr>
          <a:xfrm>
            <a:off x="7315081" y="1506855"/>
            <a:ext cx="4277678" cy="765453"/>
          </a:xfrm>
          <a:prstGeom prst="rect">
            <a:avLst/>
          </a:prstGeom>
        </p:spPr>
      </p:pic>
      <p:sp>
        <p:nvSpPr>
          <p:cNvPr id="9" name="Text 4"/>
          <p:cNvSpPr/>
          <p:nvPr/>
        </p:nvSpPr>
        <p:spPr>
          <a:xfrm>
            <a:off x="7506414" y="2559248"/>
            <a:ext cx="2400300" cy="298966"/>
          </a:xfrm>
          <a:prstGeom prst="rect">
            <a:avLst/>
          </a:prstGeom>
          <a:noFill/>
          <a:ln/>
        </p:spPr>
        <p:txBody>
          <a:bodyPr wrap="none" rtlCol="0" anchor="t"/>
          <a:lstStyle/>
          <a:p>
            <a:pPr marL="0" indent="0" algn="l">
              <a:lnSpc>
                <a:spcPts val="2354"/>
              </a:lnSpc>
              <a:buNone/>
            </a:pPr>
            <a:r>
              <a:rPr lang="en-US" sz="1884" b="1" dirty="0">
                <a:solidFill>
                  <a:srgbClr val="D7425E"/>
                </a:solidFill>
                <a:latin typeface="Nunito" pitchFamily="34" charset="0"/>
                <a:ea typeface="Nunito" pitchFamily="34" charset="-122"/>
                <a:cs typeface="Nunito" pitchFamily="34" charset="-120"/>
              </a:rPr>
              <a:t>2. View Original Code</a:t>
            </a:r>
            <a:endParaRPr lang="en-US" sz="1884" dirty="0"/>
          </a:p>
        </p:txBody>
      </p:sp>
      <p:sp>
        <p:nvSpPr>
          <p:cNvPr id="10" name="Text 5"/>
          <p:cNvSpPr/>
          <p:nvPr/>
        </p:nvSpPr>
        <p:spPr>
          <a:xfrm>
            <a:off x="7506414" y="3049548"/>
            <a:ext cx="3895011" cy="1224439"/>
          </a:xfrm>
          <a:prstGeom prst="rect">
            <a:avLst/>
          </a:prstGeom>
          <a:noFill/>
          <a:ln/>
        </p:spPr>
        <p:txBody>
          <a:bodyPr wrap="square" rtlCol="0" anchor="t"/>
          <a:lstStyle/>
          <a:p>
            <a:pPr marL="0" indent="0" algn="l">
              <a:lnSpc>
                <a:spcPts val="2411"/>
              </a:lnSpc>
              <a:buNone/>
            </a:pPr>
            <a:r>
              <a:rPr lang="en-US" sz="1507" dirty="0">
                <a:solidFill>
                  <a:srgbClr val="FFFFFF"/>
                </a:solidFill>
                <a:latin typeface="PT Sans" pitchFamily="34" charset="0"/>
                <a:ea typeface="PT Sans" pitchFamily="34" charset="-122"/>
                <a:cs typeface="PT Sans" pitchFamily="34" charset="-120"/>
              </a:rPr>
              <a:t>Inspect the original code in the Code Encrypter's intuitive interface, ensuring that you have selected the correct file for encryption.</a:t>
            </a:r>
            <a:endParaRPr lang="en-US" sz="1507" dirty="0"/>
          </a:p>
        </p:txBody>
      </p:sp>
      <p:pic>
        <p:nvPicPr>
          <p:cNvPr id="11" name="Image 3" descr="preencoded.png"/>
          <p:cNvPicPr>
            <a:picLocks noChangeAspect="1"/>
          </p:cNvPicPr>
          <p:nvPr/>
        </p:nvPicPr>
        <p:blipFill>
          <a:blip r:embed="rId6"/>
          <a:stretch>
            <a:fillRect/>
          </a:stretch>
        </p:blipFill>
        <p:spPr>
          <a:xfrm>
            <a:off x="3037523" y="4752261"/>
            <a:ext cx="4277558" cy="765453"/>
          </a:xfrm>
          <a:prstGeom prst="rect">
            <a:avLst/>
          </a:prstGeom>
        </p:spPr>
      </p:pic>
      <p:sp>
        <p:nvSpPr>
          <p:cNvPr id="12" name="Text 6"/>
          <p:cNvSpPr/>
          <p:nvPr/>
        </p:nvSpPr>
        <p:spPr>
          <a:xfrm>
            <a:off x="3228856" y="5804654"/>
            <a:ext cx="3894892" cy="597932"/>
          </a:xfrm>
          <a:prstGeom prst="rect">
            <a:avLst/>
          </a:prstGeom>
          <a:noFill/>
          <a:ln/>
        </p:spPr>
        <p:txBody>
          <a:bodyPr wrap="square" rtlCol="0" anchor="t"/>
          <a:lstStyle/>
          <a:p>
            <a:pPr marL="0" indent="0" algn="l">
              <a:lnSpc>
                <a:spcPts val="2354"/>
              </a:lnSpc>
              <a:buNone/>
            </a:pPr>
            <a:r>
              <a:rPr lang="en-US" sz="1884" b="1" dirty="0">
                <a:solidFill>
                  <a:srgbClr val="DD785E"/>
                </a:solidFill>
                <a:latin typeface="Nunito" pitchFamily="34" charset="0"/>
                <a:ea typeface="Nunito" pitchFamily="34" charset="-122"/>
                <a:cs typeface="Nunito" pitchFamily="34" charset="-120"/>
              </a:rPr>
              <a:t>3. Encrypted Code Generated Automatically</a:t>
            </a:r>
            <a:endParaRPr lang="en-US" sz="1884" dirty="0"/>
          </a:p>
        </p:txBody>
      </p:sp>
      <p:sp>
        <p:nvSpPr>
          <p:cNvPr id="13" name="Text 7"/>
          <p:cNvSpPr/>
          <p:nvPr/>
        </p:nvSpPr>
        <p:spPr>
          <a:xfrm>
            <a:off x="3228856" y="6593919"/>
            <a:ext cx="3894892" cy="918329"/>
          </a:xfrm>
          <a:prstGeom prst="rect">
            <a:avLst/>
          </a:prstGeom>
          <a:noFill/>
          <a:ln/>
        </p:spPr>
        <p:txBody>
          <a:bodyPr wrap="square" rtlCol="0" anchor="t"/>
          <a:lstStyle/>
          <a:p>
            <a:pPr marL="0" indent="0" algn="l">
              <a:lnSpc>
                <a:spcPts val="2411"/>
              </a:lnSpc>
              <a:buNone/>
            </a:pPr>
            <a:r>
              <a:rPr lang="en-US" sz="1507" dirty="0">
                <a:solidFill>
                  <a:srgbClr val="FFFFFF"/>
                </a:solidFill>
                <a:latin typeface="PT Sans" pitchFamily="34" charset="0"/>
                <a:ea typeface="PT Sans" pitchFamily="34" charset="-122"/>
                <a:cs typeface="PT Sans" pitchFamily="34" charset="-120"/>
              </a:rPr>
              <a:t>With a simple click of a button, the Code Encrypter will automatically transform your code into a complex encrypted format.</a:t>
            </a:r>
            <a:endParaRPr lang="en-US" sz="1507" dirty="0"/>
          </a:p>
        </p:txBody>
      </p:sp>
      <p:pic>
        <p:nvPicPr>
          <p:cNvPr id="14" name="Image 4" descr="preencoded.png"/>
          <p:cNvPicPr>
            <a:picLocks noChangeAspect="1"/>
          </p:cNvPicPr>
          <p:nvPr/>
        </p:nvPicPr>
        <p:blipFill>
          <a:blip r:embed="rId7"/>
          <a:stretch>
            <a:fillRect/>
          </a:stretch>
        </p:blipFill>
        <p:spPr>
          <a:xfrm>
            <a:off x="7315081" y="4752261"/>
            <a:ext cx="4277678" cy="765453"/>
          </a:xfrm>
          <a:prstGeom prst="rect">
            <a:avLst/>
          </a:prstGeom>
        </p:spPr>
      </p:pic>
      <p:sp>
        <p:nvSpPr>
          <p:cNvPr id="15" name="Text 8"/>
          <p:cNvSpPr/>
          <p:nvPr/>
        </p:nvSpPr>
        <p:spPr>
          <a:xfrm>
            <a:off x="7506414" y="5804654"/>
            <a:ext cx="2590800" cy="298966"/>
          </a:xfrm>
          <a:prstGeom prst="rect">
            <a:avLst/>
          </a:prstGeom>
          <a:noFill/>
          <a:ln/>
        </p:spPr>
        <p:txBody>
          <a:bodyPr wrap="none" rtlCol="0" anchor="t"/>
          <a:lstStyle/>
          <a:p>
            <a:pPr marL="0" indent="0" algn="l">
              <a:lnSpc>
                <a:spcPts val="2354"/>
              </a:lnSpc>
              <a:buNone/>
            </a:pPr>
            <a:r>
              <a:rPr lang="en-US" sz="1884" b="1" dirty="0">
                <a:solidFill>
                  <a:srgbClr val="48A8E2"/>
                </a:solidFill>
                <a:latin typeface="Nunito" pitchFamily="34" charset="0"/>
                <a:ea typeface="Nunito" pitchFamily="34" charset="-122"/>
                <a:cs typeface="Nunito" pitchFamily="34" charset="-120"/>
              </a:rPr>
              <a:t>4. Save Encrypted Code</a:t>
            </a:r>
            <a:endParaRPr lang="en-US" sz="1884" dirty="0"/>
          </a:p>
        </p:txBody>
      </p:sp>
      <p:sp>
        <p:nvSpPr>
          <p:cNvPr id="16" name="Text 9"/>
          <p:cNvSpPr/>
          <p:nvPr/>
        </p:nvSpPr>
        <p:spPr>
          <a:xfrm>
            <a:off x="7506414" y="6294953"/>
            <a:ext cx="3895011" cy="918329"/>
          </a:xfrm>
          <a:prstGeom prst="rect">
            <a:avLst/>
          </a:prstGeom>
          <a:noFill/>
          <a:ln/>
        </p:spPr>
        <p:txBody>
          <a:bodyPr wrap="square" rtlCol="0" anchor="t"/>
          <a:lstStyle/>
          <a:p>
            <a:pPr marL="0" indent="0" algn="l">
              <a:lnSpc>
                <a:spcPts val="2411"/>
              </a:lnSpc>
              <a:buNone/>
            </a:pPr>
            <a:r>
              <a:rPr lang="en-US" sz="1507" dirty="0">
                <a:solidFill>
                  <a:srgbClr val="FFFFFF"/>
                </a:solidFill>
                <a:latin typeface="PT Sans" pitchFamily="34" charset="0"/>
                <a:ea typeface="PT Sans" pitchFamily="34" charset="-122"/>
                <a:cs typeface="PT Sans" pitchFamily="34" charset="-120"/>
              </a:rPr>
              <a:t>After encryption, conveniently save the encrypted code to your preferred location, securing it for future use or distribution.</a:t>
            </a:r>
            <a:endParaRPr lang="en-US" sz="150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232065"/>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Summary</a:t>
            </a:r>
            <a:endParaRPr lang="en-US" sz="4374" dirty="0"/>
          </a:p>
        </p:txBody>
      </p:sp>
      <p:sp>
        <p:nvSpPr>
          <p:cNvPr id="6" name="Text 2"/>
          <p:cNvSpPr/>
          <p:nvPr/>
        </p:nvSpPr>
        <p:spPr>
          <a:xfrm>
            <a:off x="6319599" y="3259693"/>
            <a:ext cx="7477601"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Unlock the power of the Code Encrypter and take control of your code collaboration. With this secure and efficient solution, you can confidently share and collaborate on code, knowing that your intellectual property is always protected.</a:t>
            </a:r>
            <a:endParaRPr lang="en-US" sz="1750" dirty="0"/>
          </a:p>
        </p:txBody>
      </p:sp>
      <p:sp>
        <p:nvSpPr>
          <p:cNvPr id="7" name="Text 3"/>
          <p:cNvSpPr/>
          <p:nvPr/>
        </p:nvSpPr>
        <p:spPr>
          <a:xfrm>
            <a:off x="6319599" y="4931212"/>
            <a:ext cx="7477601"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Embrace the future of source code protection and preserve both your productivity and innovation.  Encrypt your code by Code Encrypter and safeguard your code like a superhero!</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 1"/>
          <p:cNvSpPr/>
          <p:nvPr/>
        </p:nvSpPr>
        <p:spPr>
          <a:xfrm>
            <a:off x="1041321" y="1293495"/>
            <a:ext cx="12547640" cy="355402"/>
          </a:xfrm>
          <a:prstGeom prst="rect">
            <a:avLst/>
          </a:prstGeom>
          <a:noFill/>
          <a:ln/>
        </p:spPr>
        <p:txBody>
          <a:bodyPr wrap="none" rtlCol="0" anchor="t"/>
          <a:lstStyle/>
          <a:p>
            <a:pPr marL="0" indent="0">
              <a:lnSpc>
                <a:spcPts val="2799"/>
              </a:lnSpc>
              <a:buNone/>
            </a:pPr>
            <a:endParaRPr lang="en-US" sz="1750" dirty="0"/>
          </a:p>
        </p:txBody>
      </p:sp>
      <p:sp>
        <p:nvSpPr>
          <p:cNvPr id="6" name="Text 2"/>
          <p:cNvSpPr/>
          <p:nvPr/>
        </p:nvSpPr>
        <p:spPr>
          <a:xfrm>
            <a:off x="1041321" y="1898809"/>
            <a:ext cx="12547640" cy="355402"/>
          </a:xfrm>
          <a:prstGeom prst="rect">
            <a:avLst/>
          </a:prstGeom>
          <a:noFill/>
          <a:ln/>
        </p:spPr>
        <p:txBody>
          <a:bodyPr wrap="none" rtlCol="0" anchor="t"/>
          <a:lstStyle/>
          <a:p>
            <a:pPr marL="0" indent="0">
              <a:lnSpc>
                <a:spcPts val="2799"/>
              </a:lnSpc>
              <a:buNone/>
            </a:pPr>
            <a:endParaRPr lang="en-US" sz="1750" dirty="0"/>
          </a:p>
        </p:txBody>
      </p:sp>
      <p:sp>
        <p:nvSpPr>
          <p:cNvPr id="7" name="Text 3"/>
          <p:cNvSpPr/>
          <p:nvPr/>
        </p:nvSpPr>
        <p:spPr>
          <a:xfrm>
            <a:off x="1041321" y="2504123"/>
            <a:ext cx="12547640" cy="355402"/>
          </a:xfrm>
          <a:prstGeom prst="rect">
            <a:avLst/>
          </a:prstGeom>
          <a:noFill/>
          <a:ln/>
        </p:spPr>
        <p:txBody>
          <a:bodyPr wrap="none" rtlCol="0" anchor="t"/>
          <a:lstStyle/>
          <a:p>
            <a:pPr marL="0" indent="0">
              <a:lnSpc>
                <a:spcPts val="2799"/>
              </a:lnSpc>
              <a:buNone/>
            </a:pPr>
            <a:endParaRPr lang="en-US" sz="1750" dirty="0"/>
          </a:p>
        </p:txBody>
      </p:sp>
      <p:sp>
        <p:nvSpPr>
          <p:cNvPr id="8" name="Text 4"/>
          <p:cNvSpPr/>
          <p:nvPr/>
        </p:nvSpPr>
        <p:spPr>
          <a:xfrm>
            <a:off x="1041321" y="3109436"/>
            <a:ext cx="12547640" cy="355402"/>
          </a:xfrm>
          <a:prstGeom prst="rect">
            <a:avLst/>
          </a:prstGeom>
          <a:noFill/>
          <a:ln/>
        </p:spPr>
        <p:txBody>
          <a:bodyPr wrap="none" rtlCol="0" anchor="t"/>
          <a:lstStyle/>
          <a:p>
            <a:pPr marL="0" indent="0">
              <a:lnSpc>
                <a:spcPts val="2799"/>
              </a:lnSpc>
              <a:buNone/>
            </a:pPr>
            <a:endParaRPr lang="en-US" sz="1750" dirty="0"/>
          </a:p>
        </p:txBody>
      </p:sp>
      <p:sp>
        <p:nvSpPr>
          <p:cNvPr id="9" name="Text 5"/>
          <p:cNvSpPr/>
          <p:nvPr/>
        </p:nvSpPr>
        <p:spPr>
          <a:xfrm>
            <a:off x="4648795" y="3798094"/>
            <a:ext cx="5332690" cy="833199"/>
          </a:xfrm>
          <a:prstGeom prst="rect">
            <a:avLst/>
          </a:prstGeom>
          <a:noFill/>
          <a:ln/>
        </p:spPr>
        <p:txBody>
          <a:bodyPr wrap="none" rtlCol="0" anchor="t"/>
          <a:lstStyle/>
          <a:p>
            <a:pPr marL="0" indent="0" algn="ctr">
              <a:lnSpc>
                <a:spcPts val="6561"/>
              </a:lnSpc>
              <a:buNone/>
            </a:pPr>
            <a:endParaRPr lang="en-US" sz="5249" dirty="0"/>
          </a:p>
        </p:txBody>
      </p:sp>
      <p:sp>
        <p:nvSpPr>
          <p:cNvPr id="10" name="Text 6"/>
          <p:cNvSpPr/>
          <p:nvPr/>
        </p:nvSpPr>
        <p:spPr>
          <a:xfrm>
            <a:off x="1041321" y="4964549"/>
            <a:ext cx="12547640" cy="355402"/>
          </a:xfrm>
          <a:prstGeom prst="rect">
            <a:avLst/>
          </a:prstGeom>
          <a:noFill/>
          <a:ln/>
        </p:spPr>
        <p:txBody>
          <a:bodyPr wrap="none" rtlCol="0" anchor="t"/>
          <a:lstStyle/>
          <a:p>
            <a:pPr marL="0" indent="0">
              <a:lnSpc>
                <a:spcPts val="2799"/>
              </a:lnSpc>
              <a:buNone/>
            </a:pPr>
            <a:endParaRPr lang="en-US" sz="1750" dirty="0"/>
          </a:p>
        </p:txBody>
      </p:sp>
      <p:sp>
        <p:nvSpPr>
          <p:cNvPr id="11" name="Text 7"/>
          <p:cNvSpPr/>
          <p:nvPr/>
        </p:nvSpPr>
        <p:spPr>
          <a:xfrm>
            <a:off x="1041321" y="5569863"/>
            <a:ext cx="12547640" cy="355402"/>
          </a:xfrm>
          <a:prstGeom prst="rect">
            <a:avLst/>
          </a:prstGeom>
          <a:noFill/>
          <a:ln/>
        </p:spPr>
        <p:txBody>
          <a:bodyPr wrap="none" rtlCol="0" anchor="t"/>
          <a:lstStyle/>
          <a:p>
            <a:pPr marL="0" indent="0">
              <a:lnSpc>
                <a:spcPts val="2799"/>
              </a:lnSpc>
              <a:buNone/>
            </a:pPr>
            <a:endParaRPr lang="en-US" sz="1750" dirty="0"/>
          </a:p>
        </p:txBody>
      </p:sp>
      <p:sp>
        <p:nvSpPr>
          <p:cNvPr id="12" name="Text 8"/>
          <p:cNvSpPr/>
          <p:nvPr/>
        </p:nvSpPr>
        <p:spPr>
          <a:xfrm>
            <a:off x="1041321" y="6175177"/>
            <a:ext cx="12547640" cy="355402"/>
          </a:xfrm>
          <a:prstGeom prst="rect">
            <a:avLst/>
          </a:prstGeom>
          <a:noFill/>
          <a:ln/>
        </p:spPr>
        <p:txBody>
          <a:bodyPr wrap="none" rtlCol="0" anchor="t"/>
          <a:lstStyle/>
          <a:p>
            <a:pPr marL="0" indent="0">
              <a:lnSpc>
                <a:spcPts val="2799"/>
              </a:lnSpc>
              <a:buNone/>
            </a:pPr>
            <a:endParaRPr lang="en-US" sz="1750" dirty="0"/>
          </a:p>
        </p:txBody>
      </p:sp>
      <p:sp>
        <p:nvSpPr>
          <p:cNvPr id="13" name="Text 9"/>
          <p:cNvSpPr/>
          <p:nvPr/>
        </p:nvSpPr>
        <p:spPr>
          <a:xfrm>
            <a:off x="1041321" y="6780490"/>
            <a:ext cx="12547640"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596</Words>
  <Application>Microsoft Office PowerPoint</Application>
  <PresentationFormat>Custom</PresentationFormat>
  <Paragraphs>62</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NISHANT PRATAP</cp:lastModifiedBy>
  <cp:revision>3</cp:revision>
  <dcterms:created xsi:type="dcterms:W3CDTF">2023-11-29T12:27:29Z</dcterms:created>
  <dcterms:modified xsi:type="dcterms:W3CDTF">2023-11-29T12:31:01Z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2023-11-29T12:29:33Z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4b94c120-8b0c-4057-ae7f-fd2a9e1ef4f7</vt:lpwstr>
  </property>
  <property fmtid="{D5CDD505-2E9C-101B-9397-08002B2CF9AE}" pid="7" name="MSIP_Label_defa4170-0d19-0005-0004-bc88714345d2_ActionId">
    <vt:lpwstr>a12fab19-9d71-4fcc-8dd0-f5b7f43a9346</vt:lpwstr>
  </property>
  <property fmtid="{D5CDD505-2E9C-101B-9397-08002B2CF9AE}" pid="8" name="MSIP_Label_defa4170-0d19-0005-0004-bc88714345d2_ContentBits">
    <vt:lpwstr>0</vt:lpwstr>
  </property>
</Properties>
</file>